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70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28" autoAdjust="0"/>
  </p:normalViewPr>
  <p:slideViewPr>
    <p:cSldViewPr>
      <p:cViewPr varScale="1">
        <p:scale>
          <a:sx n="79" d="100"/>
          <a:sy n="79" d="100"/>
        </p:scale>
        <p:origin x="157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79F2BB8-FF09-4242-9C4F-E6D9B682B7FA}" type="datetimeFigureOut">
              <a:rPr lang="de-DE"/>
              <a:pPr>
                <a:defRPr/>
              </a:pPr>
              <a:t>13.08.2024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FB7C953-413E-4EC1-A2AE-4527FC8EA18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13800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614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1ED183B-AA24-4A04-8C50-020F42BE4CF1}" type="slidenum">
              <a:rPr lang="de-DE" altLang="de-DE" smtClean="0"/>
              <a:pPr eaLnBrk="1" hangingPunct="1"/>
              <a:t>1</a:t>
            </a:fld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1438275" y="5708650"/>
            <a:ext cx="72628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de-DE" sz="1500" dirty="0">
                <a:solidFill>
                  <a:srgbClr val="00389A"/>
                </a:solidFill>
              </a:rPr>
              <a:t>Herbstakademie 2015</a:t>
            </a:r>
          </a:p>
        </p:txBody>
      </p: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0" y="3576638"/>
            <a:ext cx="9140825" cy="1104900"/>
            <a:chOff x="0" y="2253"/>
            <a:chExt cx="5758" cy="696"/>
          </a:xfrm>
        </p:grpSpPr>
        <p:sp>
          <p:nvSpPr>
            <p:cNvPr id="6" name="Rectangle 22"/>
            <p:cNvSpPr>
              <a:spLocks noChangeArrowheads="1"/>
            </p:cNvSpPr>
            <p:nvPr/>
          </p:nvSpPr>
          <p:spPr bwMode="auto">
            <a:xfrm>
              <a:off x="0" y="2382"/>
              <a:ext cx="3474" cy="567"/>
            </a:xfrm>
            <a:prstGeom prst="rect">
              <a:avLst/>
            </a:prstGeom>
            <a:solidFill>
              <a:srgbClr val="0038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7" name="Line 23"/>
            <p:cNvSpPr>
              <a:spLocks noChangeShapeType="1"/>
            </p:cNvSpPr>
            <p:nvPr/>
          </p:nvSpPr>
          <p:spPr bwMode="auto">
            <a:xfrm>
              <a:off x="3473" y="2379"/>
              <a:ext cx="2285" cy="0"/>
            </a:xfrm>
            <a:prstGeom prst="line">
              <a:avLst/>
            </a:prstGeom>
            <a:noFill/>
            <a:ln w="12700">
              <a:solidFill>
                <a:srgbClr val="00389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" name="Rectangle 24"/>
            <p:cNvSpPr>
              <a:spLocks noChangeArrowheads="1"/>
            </p:cNvSpPr>
            <p:nvPr/>
          </p:nvSpPr>
          <p:spPr bwMode="auto">
            <a:xfrm>
              <a:off x="0" y="2253"/>
              <a:ext cx="3474" cy="122"/>
            </a:xfrm>
            <a:prstGeom prst="rect">
              <a:avLst/>
            </a:prstGeom>
            <a:solidFill>
              <a:srgbClr val="0038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</p:grp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42913"/>
            <a:ext cx="5553075" cy="223837"/>
          </a:xfrm>
          <a:prstGeom prst="rect">
            <a:avLst/>
          </a:prstGeom>
          <a:solidFill>
            <a:srgbClr val="0038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pic>
        <p:nvPicPr>
          <p:cNvPr id="10" name="Picture 10" descr="dsri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7863" y="231775"/>
            <a:ext cx="2992437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0" y="6229350"/>
            <a:ext cx="9144000" cy="628650"/>
          </a:xfrm>
          <a:prstGeom prst="rect">
            <a:avLst/>
          </a:prstGeom>
          <a:solidFill>
            <a:srgbClr val="0038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2" name="Line 15"/>
          <p:cNvSpPr>
            <a:spLocks noChangeShapeType="1"/>
          </p:cNvSpPr>
          <p:nvPr/>
        </p:nvSpPr>
        <p:spPr bwMode="auto">
          <a:xfrm>
            <a:off x="0" y="6010275"/>
            <a:ext cx="9144000" cy="0"/>
          </a:xfrm>
          <a:prstGeom prst="line">
            <a:avLst/>
          </a:prstGeom>
          <a:noFill/>
          <a:ln w="9525">
            <a:solidFill>
              <a:srgbClr val="00389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" name="Line 20"/>
          <p:cNvSpPr>
            <a:spLocks noChangeShapeType="1"/>
          </p:cNvSpPr>
          <p:nvPr/>
        </p:nvSpPr>
        <p:spPr bwMode="auto">
          <a:xfrm>
            <a:off x="0" y="2038350"/>
            <a:ext cx="9144000" cy="0"/>
          </a:xfrm>
          <a:prstGeom prst="line">
            <a:avLst/>
          </a:prstGeom>
          <a:noFill/>
          <a:ln w="12700">
            <a:solidFill>
              <a:srgbClr val="00389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" name="Text Box 25"/>
          <p:cNvSpPr txBox="1">
            <a:spLocks noChangeArrowheads="1"/>
          </p:cNvSpPr>
          <p:nvPr/>
        </p:nvSpPr>
        <p:spPr bwMode="auto">
          <a:xfrm>
            <a:off x="7773988" y="6534150"/>
            <a:ext cx="1187450" cy="212725"/>
          </a:xfrm>
          <a:prstGeom prst="rect">
            <a:avLst/>
          </a:prstGeom>
          <a:solidFill>
            <a:srgbClr val="0038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de-DE" sz="1400">
                <a:solidFill>
                  <a:schemeClr val="bg1"/>
                </a:solidFill>
              </a:rPr>
              <a:t>www.dsri.de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38275" y="2159000"/>
            <a:ext cx="7054850" cy="549275"/>
          </a:xfrm>
        </p:spPr>
        <p:txBody>
          <a:bodyPr lIns="0" tIns="0" rIns="0" bIns="0"/>
          <a:lstStyle>
            <a:lvl1pPr>
              <a:defRPr sz="1200" b="0">
                <a:solidFill>
                  <a:srgbClr val="00389A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38275" y="2878138"/>
            <a:ext cx="7021513" cy="550862"/>
          </a:xfrm>
        </p:spPr>
        <p:txBody>
          <a:bodyPr lIns="0" tIns="0" rIns="0" bIns="0"/>
          <a:lstStyle>
            <a:lvl1pPr marL="0" indent="0">
              <a:buFont typeface="Webdings" pitchFamily="18" charset="2"/>
              <a:buNone/>
              <a:defRPr sz="1200" b="1">
                <a:solidFill>
                  <a:srgbClr val="00389A"/>
                </a:solidFill>
              </a:defRPr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483443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884970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67525" y="708025"/>
            <a:ext cx="1881188" cy="54181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222375" y="708025"/>
            <a:ext cx="5492750" cy="54181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46727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801718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97454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22375" y="1600200"/>
            <a:ext cx="36861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60950" y="1600200"/>
            <a:ext cx="368776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827212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80244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011871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4324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4218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9866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/>
        </p:nvSpPr>
        <p:spPr bwMode="auto">
          <a:xfrm>
            <a:off x="0" y="331788"/>
            <a:ext cx="6321425" cy="176212"/>
          </a:xfrm>
          <a:prstGeom prst="rect">
            <a:avLst/>
          </a:prstGeom>
          <a:solidFill>
            <a:srgbClr val="0038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69850" y="6405563"/>
            <a:ext cx="10953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100" dirty="0">
                <a:solidFill>
                  <a:srgbClr val="00389A"/>
                </a:solidFill>
              </a:rPr>
              <a:t>Folie 1 von 17</a:t>
            </a:r>
          </a:p>
        </p:txBody>
      </p:sp>
      <p:sp>
        <p:nvSpPr>
          <p:cNvPr id="1028" name="Rectangle 9"/>
          <p:cNvSpPr>
            <a:spLocks noChangeArrowheads="1"/>
          </p:cNvSpPr>
          <p:nvPr/>
        </p:nvSpPr>
        <p:spPr bwMode="auto">
          <a:xfrm>
            <a:off x="0" y="6645275"/>
            <a:ext cx="1241425" cy="212725"/>
          </a:xfrm>
          <a:prstGeom prst="rect">
            <a:avLst/>
          </a:prstGeom>
          <a:solidFill>
            <a:srgbClr val="0038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029" name="Line 10"/>
          <p:cNvSpPr>
            <a:spLocks noChangeShapeType="1"/>
          </p:cNvSpPr>
          <p:nvPr/>
        </p:nvSpPr>
        <p:spPr bwMode="auto">
          <a:xfrm>
            <a:off x="0" y="6426200"/>
            <a:ext cx="1246188" cy="0"/>
          </a:xfrm>
          <a:prstGeom prst="line">
            <a:avLst/>
          </a:prstGeom>
          <a:noFill/>
          <a:ln w="9525">
            <a:solidFill>
              <a:srgbClr val="00389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0" name="Line 11"/>
          <p:cNvSpPr>
            <a:spLocks noChangeShapeType="1"/>
          </p:cNvSpPr>
          <p:nvPr/>
        </p:nvSpPr>
        <p:spPr bwMode="auto">
          <a:xfrm flipV="1">
            <a:off x="1246188" y="6426200"/>
            <a:ext cx="0" cy="217488"/>
          </a:xfrm>
          <a:prstGeom prst="line">
            <a:avLst/>
          </a:prstGeom>
          <a:noFill/>
          <a:ln w="9525">
            <a:solidFill>
              <a:srgbClr val="00389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1" name="Rectangle 13"/>
          <p:cNvSpPr>
            <a:spLocks noChangeArrowheads="1"/>
          </p:cNvSpPr>
          <p:nvPr/>
        </p:nvSpPr>
        <p:spPr bwMode="auto">
          <a:xfrm>
            <a:off x="7308850" y="6405563"/>
            <a:ext cx="1420813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r>
              <a:rPr lang="de-DE" altLang="de-DE" sz="1100" dirty="0">
                <a:solidFill>
                  <a:srgbClr val="00389A"/>
                </a:solidFill>
              </a:rPr>
              <a:t>Herbstakademie 2015</a:t>
            </a:r>
          </a:p>
        </p:txBody>
      </p:sp>
      <p:pic>
        <p:nvPicPr>
          <p:cNvPr id="1032" name="Picture 14" descr="dsri_logo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8113" y="173038"/>
            <a:ext cx="2262187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222375" y="708025"/>
            <a:ext cx="7526338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2375" y="1600200"/>
            <a:ext cx="752633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35" name="Rectangle 17"/>
          <p:cNvSpPr>
            <a:spLocks noChangeArrowheads="1"/>
          </p:cNvSpPr>
          <p:nvPr/>
        </p:nvSpPr>
        <p:spPr bwMode="auto">
          <a:xfrm>
            <a:off x="1331913" y="6405563"/>
            <a:ext cx="5903912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sz="1100" dirty="0">
                <a:solidFill>
                  <a:srgbClr val="00389A"/>
                </a:solidFill>
              </a:rPr>
              <a:t>Oliver M. Habel</a:t>
            </a:r>
          </a:p>
        </p:txBody>
      </p:sp>
      <p:sp>
        <p:nvSpPr>
          <p:cNvPr id="1036" name="Rectangle 9"/>
          <p:cNvSpPr>
            <a:spLocks noChangeArrowheads="1"/>
          </p:cNvSpPr>
          <p:nvPr/>
        </p:nvSpPr>
        <p:spPr bwMode="auto">
          <a:xfrm>
            <a:off x="1252538" y="6645275"/>
            <a:ext cx="7891462" cy="212725"/>
          </a:xfrm>
          <a:prstGeom prst="rect">
            <a:avLst/>
          </a:prstGeom>
          <a:solidFill>
            <a:srgbClr val="0038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accent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accent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accent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accent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accent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accent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accent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4"/>
        <a:defRPr sz="20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4"/>
        <a:defRPr>
          <a:solidFill>
            <a:schemeClr val="accent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4"/>
        <a:defRPr>
          <a:solidFill>
            <a:schemeClr val="accent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4"/>
        <a:defRPr>
          <a:solidFill>
            <a:schemeClr val="accent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4"/>
        <a:defRPr>
          <a:solidFill>
            <a:schemeClr val="accent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4"/>
        <a:defRPr>
          <a:solidFill>
            <a:schemeClr val="accent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4"/>
        <a:defRPr>
          <a:solidFill>
            <a:schemeClr val="accent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4"/>
        <a:defRPr>
          <a:solidFill>
            <a:schemeClr val="accent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4"/>
        <a:defRPr>
          <a:solidFill>
            <a:schemeClr val="accent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clegal-habel.d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38275" y="2352675"/>
            <a:ext cx="7019925" cy="341313"/>
          </a:xfrm>
        </p:spPr>
        <p:txBody>
          <a:bodyPr/>
          <a:lstStyle/>
          <a:p>
            <a:r>
              <a:rPr lang="de-DE" sz="2000" dirty="0"/>
              <a:t>Software-Projektverträge: Werk- oder Dienstverträge?</a:t>
            </a:r>
            <a:endParaRPr lang="de-DE" altLang="de-DE" sz="2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38275" y="2714625"/>
            <a:ext cx="7021513" cy="285750"/>
          </a:xfrm>
        </p:spPr>
        <p:txBody>
          <a:bodyPr/>
          <a:lstStyle/>
          <a:p>
            <a:endParaRPr lang="de-DE" altLang="de-DE" sz="1400"/>
          </a:p>
        </p:txBody>
      </p:sp>
      <p:sp>
        <p:nvSpPr>
          <p:cNvPr id="3076" name="Text Box 19"/>
          <p:cNvSpPr txBox="1">
            <a:spLocks noChangeArrowheads="1"/>
          </p:cNvSpPr>
          <p:nvPr/>
        </p:nvSpPr>
        <p:spPr bwMode="auto">
          <a:xfrm>
            <a:off x="1428750" y="3929063"/>
            <a:ext cx="3862388" cy="246062"/>
          </a:xfrm>
          <a:prstGeom prst="rect">
            <a:avLst/>
          </a:prstGeom>
          <a:solidFill>
            <a:srgbClr val="0038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b="1" dirty="0">
                <a:solidFill>
                  <a:srgbClr val="F5F5F5"/>
                </a:solidFill>
              </a:rPr>
              <a:t>RA Dr. Oliver M. Habel</a:t>
            </a:r>
          </a:p>
        </p:txBody>
      </p:sp>
      <p:sp>
        <p:nvSpPr>
          <p:cNvPr id="3077" name="Text Box 19"/>
          <p:cNvSpPr txBox="1">
            <a:spLocks noChangeArrowheads="1"/>
          </p:cNvSpPr>
          <p:nvPr/>
        </p:nvSpPr>
        <p:spPr bwMode="auto">
          <a:xfrm>
            <a:off x="1423988" y="4214813"/>
            <a:ext cx="3862387" cy="184150"/>
          </a:xfrm>
          <a:prstGeom prst="rect">
            <a:avLst/>
          </a:prstGeom>
          <a:solidFill>
            <a:srgbClr val="0038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>
                <a:solidFill>
                  <a:srgbClr val="F5F5F5"/>
                </a:solidFill>
              </a:rPr>
              <a:t>tecLEGAL Habel </a:t>
            </a:r>
            <a:r>
              <a:rPr lang="de-DE" altLang="de-DE" sz="1200" dirty="0" err="1">
                <a:solidFill>
                  <a:srgbClr val="F5F5F5"/>
                </a:solidFill>
              </a:rPr>
              <a:t>RAe</a:t>
            </a:r>
            <a:r>
              <a:rPr lang="de-DE" altLang="de-DE" sz="1200" dirty="0">
                <a:solidFill>
                  <a:srgbClr val="F5F5F5"/>
                </a:solidFill>
              </a:rPr>
              <a:t>, München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Fortsetzung 2 zu Ziffer 5.3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Neuere BGH-Rechtsprechung zu § 651 BGB, n. F.</a:t>
            </a:r>
          </a:p>
          <a:p>
            <a:pPr marL="0" indent="0">
              <a:buNone/>
            </a:pP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BGH vom 23.07.2009 (Bauteile für Silo), 7. (Baurechts) Senat:</a:t>
            </a:r>
          </a:p>
          <a:p>
            <a:pPr lvl="2">
              <a:buFont typeface="Wingdings"/>
              <a:buChar char="à"/>
            </a:pPr>
            <a:r>
              <a:rPr lang="de-DE" dirty="0">
                <a:sym typeface="Wingdings" panose="05000000000000000000" pitchFamily="2" charset="2"/>
              </a:rPr>
              <a:t>Lieferung einer herzustellenden beweglichen Sache wird </a:t>
            </a:r>
          </a:p>
          <a:p>
            <a:pPr marL="914400" lvl="2" indent="0">
              <a:buNone/>
            </a:pPr>
            <a:r>
              <a:rPr lang="de-DE" dirty="0">
                <a:sym typeface="Wingdings" panose="05000000000000000000" pitchFamily="2" charset="2"/>
              </a:rPr>
              <a:t>    dem Kaufrecht zugewiesen</a:t>
            </a:r>
          </a:p>
          <a:p>
            <a:pPr marL="914400" lvl="2" indent="0">
              <a:buNone/>
            </a:pPr>
            <a:r>
              <a:rPr lang="de-DE" dirty="0">
                <a:sym typeface="Wingdings" panose="05000000000000000000" pitchFamily="2" charset="2"/>
              </a:rPr>
              <a:t>Aufflammen der alten Diskussion:</a:t>
            </a:r>
          </a:p>
          <a:p>
            <a:pPr marL="914400" lvl="2" indent="0">
              <a:buNone/>
            </a:pPr>
            <a:r>
              <a:rPr lang="de-DE" dirty="0">
                <a:sym typeface="Wingdings" panose="05000000000000000000" pitchFamily="2" charset="2"/>
              </a:rPr>
              <a:t>Auch auf Software-Erstellungsverträge fände nun Kaufrecht Anwendung</a:t>
            </a:r>
          </a:p>
          <a:p>
            <a:pPr marL="914400" lvl="2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514350" lvl="1" indent="0">
              <a:buNone/>
            </a:pPr>
            <a:r>
              <a:rPr lang="de-DE" b="1" dirty="0">
                <a:sym typeface="Wingdings" panose="05000000000000000000" pitchFamily="2" charset="2"/>
              </a:rPr>
              <a:t>Rechtsprechung ist dem nicht gefolgt</a:t>
            </a:r>
            <a:r>
              <a:rPr lang="de-DE" dirty="0">
                <a:sym typeface="Wingdings" panose="05000000000000000000" pitchFamily="2" charset="2"/>
              </a:rPr>
              <a:t>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de-DE" dirty="0">
                <a:sym typeface="Wingdings" panose="05000000000000000000" pitchFamily="2" charset="2"/>
              </a:rPr>
              <a:t>OLG München vom 23.12.2009: geht nicht auf BGH, oben, ein. Bei Software sei die eigentliche Leistung die geistige Schöpfung des Programms, nicht dessen Lieferung.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7523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Fortsetzung 3 zu Ziffer 5.3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de-DE" b="1" dirty="0"/>
              <a:t>BGH vom 04.03.2010 (Internetverträge): </a:t>
            </a:r>
            <a:r>
              <a:rPr lang="de-DE" dirty="0"/>
              <a:t>Qualifizierung als Werkvertrag, § 631 ff. BGB, im Einklang zur Rechtsprechung </a:t>
            </a:r>
            <a:br>
              <a:rPr lang="de-DE" dirty="0"/>
            </a:br>
            <a:r>
              <a:rPr lang="de-DE" dirty="0"/>
              <a:t>des BGH zur Zuordnung von Internetverträgen.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de-DE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de-DE" dirty="0"/>
              <a:t>Leistungsbeschreibung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e-DE" dirty="0"/>
              <a:t>Parteiwillen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e-DE" dirty="0" err="1"/>
              <a:t>verobjektivierte</a:t>
            </a:r>
            <a:r>
              <a:rPr lang="de-DE" dirty="0"/>
              <a:t> Kundenerwartung</a:t>
            </a:r>
          </a:p>
        </p:txBody>
      </p:sp>
    </p:spTree>
    <p:extLst>
      <p:ext uri="{BB962C8B-B14F-4D97-AF65-F5344CB8AC3E}">
        <p14:creationId xmlns:p14="http://schemas.microsoft.com/office/powerpoint/2010/main" val="2560244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Fortsetzung 4 zu Ziffer 5.3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22375" y="1412776"/>
            <a:ext cx="7526338" cy="4713387"/>
          </a:xfrm>
        </p:spPr>
        <p:txBody>
          <a:bodyPr/>
          <a:lstStyle/>
          <a:p>
            <a:pPr>
              <a:buFont typeface="Symbol" panose="05050102010706020507" pitchFamily="18" charset="2"/>
              <a:buChar char="-"/>
            </a:pPr>
            <a:r>
              <a:rPr lang="de-DE" b="1" dirty="0"/>
              <a:t>BGH vom 25.03.2010: </a:t>
            </a:r>
            <a:r>
              <a:rPr lang="de-DE" dirty="0"/>
              <a:t>umfangreiche Anpassungen an den Bedarf des Kunden als wesentliches Kriterium für Werkvertrag im Gegensatz zu Installation und Einrichtung von Software, die in der Regel Dienstleistungen seien.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b="1" dirty="0"/>
              <a:t>BGH vom 27.11.2011: </a:t>
            </a:r>
            <a:r>
              <a:rPr lang="de-DE" dirty="0"/>
              <a:t>Bereitstellung, Gestaltung und </a:t>
            </a:r>
            <a:r>
              <a:rPr lang="de-DE" dirty="0" err="1"/>
              <a:t>Betreu-ung</a:t>
            </a:r>
            <a:r>
              <a:rPr lang="de-DE" dirty="0"/>
              <a:t> einer Internetpräsenz ist Werkvertrag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b="1" dirty="0"/>
              <a:t>BGH vom 05.06.2014: </a:t>
            </a:r>
            <a:r>
              <a:rPr lang="de-DE" dirty="0"/>
              <a:t>Anpassungen von Software und Schaf-</a:t>
            </a:r>
            <a:r>
              <a:rPr lang="de-DE" dirty="0" err="1"/>
              <a:t>fung</a:t>
            </a:r>
            <a:r>
              <a:rPr lang="de-DE" dirty="0"/>
              <a:t> von Schnittstellen (hier zu einem Online Shop) führen zum Werkvertrag, da eine individuelle Tätigkeit für die Klägerin.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b="1" dirty="0"/>
              <a:t>Zusammenfassung: </a:t>
            </a:r>
            <a:r>
              <a:rPr lang="de-DE" dirty="0"/>
              <a:t>Der BGH behandelt Software in der An-wendung nicht wie „bewegliche Sachen“, z.B. im Baurecht. Bei Software geht es darum, ob etwas „Individuelles“ </a:t>
            </a:r>
            <a:r>
              <a:rPr lang="de-DE" dirty="0" err="1"/>
              <a:t>geschaf-fen</a:t>
            </a:r>
            <a:r>
              <a:rPr lang="de-DE" dirty="0"/>
              <a:t> wird, ggf. auch durch Anpassung, wenn nicht nur in </a:t>
            </a:r>
            <a:r>
              <a:rPr lang="de-DE" dirty="0" err="1"/>
              <a:t>gerin-gem</a:t>
            </a:r>
            <a:r>
              <a:rPr lang="de-DE" dirty="0"/>
              <a:t> Umfang.</a:t>
            </a:r>
          </a:p>
        </p:txBody>
      </p:sp>
    </p:spTree>
    <p:extLst>
      <p:ext uri="{BB962C8B-B14F-4D97-AF65-F5344CB8AC3E}">
        <p14:creationId xmlns:p14="http://schemas.microsoft.com/office/powerpoint/2010/main" val="3671624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Fortsetzung 5 zu Ziffer 5.3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Literatur</a:t>
            </a:r>
          </a:p>
          <a:p>
            <a:pPr marL="0" indent="0">
              <a:buNone/>
            </a:pP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b="1" dirty="0" err="1"/>
              <a:t>Fritzemeyer</a:t>
            </a:r>
            <a:r>
              <a:rPr lang="de-DE" b="1" dirty="0"/>
              <a:t>, (NJW 2011, S. 2918 ff): </a:t>
            </a:r>
            <a:r>
              <a:rPr lang="de-DE" dirty="0"/>
              <a:t>Übersicht über die Recht-</a:t>
            </a:r>
            <a:r>
              <a:rPr lang="de-DE" dirty="0" err="1"/>
              <a:t>sprechung</a:t>
            </a:r>
            <a:r>
              <a:rPr lang="de-DE" dirty="0"/>
              <a:t> zur vertragstypologischen Rechtsprechung: Begrüßt die BGH-Entscheidungen und OLG München. Beim schlichten Tätigwerden im Sinne einfachen Programmierens ohne </a:t>
            </a:r>
            <a:r>
              <a:rPr lang="de-DE" dirty="0" err="1"/>
              <a:t>Pla-nungsleistungen</a:t>
            </a:r>
            <a:r>
              <a:rPr lang="de-DE" dirty="0"/>
              <a:t> im Sinne von Problemlösungen bzw. </a:t>
            </a:r>
            <a:r>
              <a:rPr lang="de-DE" dirty="0" err="1"/>
              <a:t>Konzep-tion</a:t>
            </a:r>
            <a:r>
              <a:rPr lang="de-DE" dirty="0"/>
              <a:t> kann es an einer Erfolgsbezogenheit fehlen.</a:t>
            </a:r>
          </a:p>
          <a:p>
            <a:pPr marL="457200" lvl="1" indent="0">
              <a:buNone/>
            </a:pP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Vertragstypologische Zuordnungen werden sehr praxisnah für die Vertragsgestaltungen im </a:t>
            </a:r>
            <a:r>
              <a:rPr lang="de-DE" dirty="0" err="1"/>
              <a:t>Beck‘schen</a:t>
            </a:r>
            <a:r>
              <a:rPr lang="de-DE" dirty="0"/>
              <a:t> Handbuch IT-Recht und Schneider/Graf von Westphalen, „Software-Erstellungsverträge“ vorgenommen.</a:t>
            </a:r>
          </a:p>
        </p:txBody>
      </p:sp>
    </p:spTree>
    <p:extLst>
      <p:ext uri="{BB962C8B-B14F-4D97-AF65-F5344CB8AC3E}">
        <p14:creationId xmlns:p14="http://schemas.microsoft.com/office/powerpoint/2010/main" val="1397624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Fortsetzung 6 zu Ziffer 5.3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Gemischte Verträge:</a:t>
            </a:r>
          </a:p>
          <a:p>
            <a:pPr marL="0" indent="0">
              <a:buNone/>
            </a:pP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Beispiele: IT-Systemhaus veräußert Hardware, Software, </a:t>
            </a:r>
            <a:r>
              <a:rPr lang="de-DE" dirty="0" err="1"/>
              <a:t>Instal-lation</a:t>
            </a:r>
            <a:r>
              <a:rPr lang="de-DE" dirty="0"/>
              <a:t> bis Anpassung sowie Wartung und Pflege.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Zusammengesetzter Vertrag: Verträge werden zu einem Gesamtvertrag zusammengeführt. Sie bilden eine rechtliche Einheit. Jeder Teilvertrag wird aber nach seinem Vertragstyp beurteilt.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Gemischter Vertrag: Dieser besteht entweder aus Haupt- und Nebenleistungen oder aus mehreren vertraglichen Abreden, die miteinander verschmolzen werden.</a:t>
            </a:r>
            <a:br>
              <a:rPr lang="de-DE" dirty="0"/>
            </a:br>
            <a:r>
              <a:rPr lang="de-DE" dirty="0"/>
              <a:t>Absorptionstheorie: wendet hierauf das Vertragsrecht an, das dem Vertrag das Gepräge gibt.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Feststellung im Einzelfall</a:t>
            </a:r>
          </a:p>
          <a:p>
            <a:pPr marL="457200" lvl="1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02963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Fortsetzung 7 zu Ziffer 5.3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Symbol" panose="05050102010706020507" pitchFamily="18" charset="2"/>
              <a:buChar char="-"/>
            </a:pPr>
            <a:r>
              <a:rPr lang="de-DE" b="1" dirty="0"/>
              <a:t>Witzel in Schneider, a.a.O.: </a:t>
            </a:r>
            <a:r>
              <a:rPr lang="de-DE" dirty="0"/>
              <a:t>Bei jedem gemischten Vertrag soll eine individuelle Beurteilung des jeweiligen Schwerpunkts erfolgen.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b="1" dirty="0"/>
              <a:t>Conrad in </a:t>
            </a:r>
            <a:r>
              <a:rPr lang="de-DE" b="1" dirty="0" err="1"/>
              <a:t>Beck‘sches</a:t>
            </a:r>
            <a:r>
              <a:rPr lang="de-DE" b="1" dirty="0"/>
              <a:t> Handbuch, a.a.O</a:t>
            </a:r>
            <a:r>
              <a:rPr lang="de-DE" dirty="0"/>
              <a:t>., will bei Änderungen, Anpassungen, Portierungen und Customizing Kaufrecht anwenden mit zusätzlichen werkvertraglichen Vorschriften in § 651, S. 3 BGB.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b="1" dirty="0"/>
              <a:t>Eigene Stellungnahme</a:t>
            </a:r>
            <a:r>
              <a:rPr lang="de-DE" dirty="0"/>
              <a:t>: deutlich für ein Folgen der BGH-Rechtsprechung, um ein unklares Ergebnis zu vermeiden. Ausdrückliche Vereinbarung, wenn kein Erfolg geschuldet werden soll.</a:t>
            </a:r>
            <a:br>
              <a:rPr lang="de-DE" dirty="0"/>
            </a:br>
            <a:r>
              <a:rPr lang="de-DE" dirty="0"/>
              <a:t>Anbieter kann das Erfolgsrisiko einpreisen.</a:t>
            </a:r>
            <a:br>
              <a:rPr lang="de-DE" dirty="0"/>
            </a:br>
            <a:r>
              <a:rPr lang="de-DE" dirty="0"/>
              <a:t>Auftraggeber kann Geld sparen, wenn er das Erfolgsrisiko übernimmt.</a:t>
            </a:r>
          </a:p>
          <a:p>
            <a:pPr>
              <a:buFont typeface="Symbol" panose="05050102010706020507" pitchFamily="18" charset="2"/>
              <a:buChar char="-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033338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6. Fazit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22375" y="1196752"/>
            <a:ext cx="7526338" cy="4929411"/>
          </a:xfrm>
        </p:spPr>
        <p:txBody>
          <a:bodyPr/>
          <a:lstStyle/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Bei Software-Projektverträgen findet Werkvertragsrecht Anwendung, wenn der Auftragnehmer eine Lösung anbietet. Anzeichen für die gewollte „Lösung“ als Parteiwillen sind Kriterien wie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Konzepterstellung durch 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Versprechen der Lösung für die individuellen Anforderungen des AG selbst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Übernahme des Projektmanagements (Gestaltung der Umsetzung zu einem Lizenzerwerb)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Gestaltungen für konkrete Anforderungen beim AG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Schnittstellen-Programmierungen zu Dritt-Software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weitergehende kundenspezifische Anpassungen, die der AG mangels spezifischer Kenntnis nur schwer selbst vornehmen kann.</a:t>
            </a:r>
          </a:p>
          <a:p>
            <a:pPr marL="457200" lvl="1" indent="0">
              <a:buNone/>
            </a:pPr>
            <a:r>
              <a:rPr lang="de-DE" dirty="0"/>
              <a:t>Im Übrigen „Vertragsfreiheit“ bei einem gewollten Ausschluss einer „Erfolgshaftung“.</a:t>
            </a:r>
          </a:p>
        </p:txBody>
      </p:sp>
    </p:spTree>
    <p:extLst>
      <p:ext uri="{BB962C8B-B14F-4D97-AF65-F5344CB8AC3E}">
        <p14:creationId xmlns:p14="http://schemas.microsoft.com/office/powerpoint/2010/main" val="12525323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de-DE" dirty="0"/>
          </a:p>
          <a:p>
            <a:pPr algn="ctr">
              <a:buNone/>
            </a:pPr>
            <a:endParaRPr lang="de-DE" dirty="0"/>
          </a:p>
          <a:p>
            <a:pPr algn="ctr">
              <a:buNone/>
            </a:pPr>
            <a:endParaRPr lang="de-DE" dirty="0"/>
          </a:p>
          <a:p>
            <a:pPr algn="ctr">
              <a:buNone/>
            </a:pPr>
            <a:endParaRPr lang="de-DE" dirty="0"/>
          </a:p>
          <a:p>
            <a:pPr algn="ctr">
              <a:buNone/>
            </a:pPr>
            <a:r>
              <a:rPr lang="de-DE" dirty="0"/>
              <a:t>Besten Dank für Ihre Aufmerksamkeit.</a:t>
            </a:r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  <a:p>
            <a:pPr>
              <a:buNone/>
            </a:pPr>
            <a:r>
              <a:rPr lang="de-DE" dirty="0"/>
              <a:t>Dr. Oliver M. Habel </a:t>
            </a:r>
          </a:p>
          <a:p>
            <a:pPr>
              <a:buNone/>
            </a:pPr>
            <a:r>
              <a:rPr lang="de-DE" dirty="0">
                <a:hlinkClick r:id="rId2"/>
              </a:rPr>
              <a:t>www.teclegal-habel.de</a:t>
            </a:r>
            <a:endParaRPr lang="de-DE" dirty="0"/>
          </a:p>
          <a:p>
            <a:pPr>
              <a:buNone/>
            </a:pPr>
            <a:r>
              <a:rPr lang="de-DE" dirty="0"/>
              <a:t>Tel: 089/13 95 76 60</a:t>
            </a:r>
          </a:p>
          <a:p>
            <a:pPr>
              <a:buNone/>
            </a:pPr>
            <a:r>
              <a:rPr lang="de-DE"/>
              <a:t>habel@teclegal-habel.de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868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Übersicht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de-DE" altLang="de-DE" dirty="0"/>
              <a:t>Der Fall „Unternehmens-Software Easy </a:t>
            </a:r>
            <a:r>
              <a:rPr lang="de-DE" altLang="de-DE" dirty="0" err="1"/>
              <a:t>Use</a:t>
            </a:r>
            <a:r>
              <a:rPr lang="de-DE" altLang="de-DE" dirty="0"/>
              <a:t>“</a:t>
            </a:r>
          </a:p>
          <a:p>
            <a:pPr marL="457200" indent="-457200">
              <a:buFont typeface="+mj-lt"/>
              <a:buAutoNum type="arabicPeriod"/>
            </a:pPr>
            <a:r>
              <a:rPr lang="de-DE" altLang="de-DE" dirty="0"/>
              <a:t>Interessenslage der Parteien bei Software-Projekten</a:t>
            </a:r>
          </a:p>
          <a:p>
            <a:pPr lvl="1">
              <a:buFontTx/>
              <a:buChar char="-"/>
            </a:pPr>
            <a:r>
              <a:rPr lang="de-DE" altLang="de-DE" dirty="0"/>
              <a:t>Perspektive Vertragsgestaltung</a:t>
            </a:r>
          </a:p>
          <a:p>
            <a:pPr lvl="1">
              <a:buFontTx/>
              <a:buChar char="-"/>
            </a:pPr>
            <a:r>
              <a:rPr lang="de-DE" altLang="de-DE" dirty="0"/>
              <a:t>Perspektive bei Vertragsrücktritt</a:t>
            </a:r>
          </a:p>
          <a:p>
            <a:pPr marL="457200" indent="-457200">
              <a:buFont typeface="+mj-lt"/>
              <a:buAutoNum type="arabicPeriod"/>
            </a:pPr>
            <a:r>
              <a:rPr lang="de-DE" altLang="de-DE" dirty="0"/>
              <a:t>Erkennbare Interessenslage des Auftraggebers bei fehlendem schriftlichen Vertrag: eine „Lösung“.</a:t>
            </a:r>
            <a:br>
              <a:rPr lang="de-DE" altLang="de-DE" dirty="0"/>
            </a:br>
            <a:r>
              <a:rPr lang="de-DE" altLang="de-DE" dirty="0"/>
              <a:t>Erkennbare Interessenslage des Auftraggebers bei fehlendem schriftlichen Vertrag: „Dienstleistung“?.</a:t>
            </a:r>
          </a:p>
          <a:p>
            <a:pPr marL="457200" indent="-457200">
              <a:buFont typeface="+mj-lt"/>
              <a:buAutoNum type="arabicPeriod"/>
            </a:pPr>
            <a:r>
              <a:rPr lang="de-DE" altLang="de-DE" dirty="0"/>
              <a:t>Zeitpunkt des Vertragsabschlusses bei fehlendem schriftlichen Vertrag.</a:t>
            </a:r>
          </a:p>
          <a:p>
            <a:pPr marL="457200" indent="-457200">
              <a:buFont typeface="+mj-lt"/>
              <a:buAutoNum type="arabicPeriod"/>
            </a:pPr>
            <a:r>
              <a:rPr lang="de-DE" altLang="de-DE" dirty="0"/>
              <a:t>Vertragstypologische Zuordnung</a:t>
            </a:r>
          </a:p>
          <a:p>
            <a:pPr marL="457200" indent="-457200">
              <a:buFont typeface="+mj-lt"/>
              <a:buAutoNum type="arabicPeriod"/>
            </a:pPr>
            <a:r>
              <a:rPr lang="de-DE" altLang="de-DE" dirty="0"/>
              <a:t>Fazit</a:t>
            </a:r>
          </a:p>
          <a:p>
            <a:pPr marL="0" indent="0">
              <a:buNone/>
            </a:pPr>
            <a:endParaRPr lang="de-DE" alt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58701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1. Der Fall „Unternehmens-Software Easy </a:t>
            </a:r>
            <a:r>
              <a:rPr lang="de-DE" dirty="0" err="1"/>
              <a:t>Use</a:t>
            </a:r>
            <a:r>
              <a:rPr lang="de-DE" dirty="0"/>
              <a:t>“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Das Unternehmen „Global Equipment“ (GE) als Auftraggeber.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Der Software-Anbieter „</a:t>
            </a:r>
            <a:r>
              <a:rPr lang="de-DE" dirty="0" err="1"/>
              <a:t>One</a:t>
            </a:r>
            <a:r>
              <a:rPr lang="de-DE" dirty="0"/>
              <a:t> Enterprise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„(D)“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„(IRE)“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Die Unternehmens-Software „Easy </a:t>
            </a:r>
            <a:r>
              <a:rPr lang="de-DE" dirty="0" err="1"/>
              <a:t>Use</a:t>
            </a:r>
            <a:r>
              <a:rPr lang="de-DE" dirty="0"/>
              <a:t>“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einfach zu implementieren und anzupassen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Die Auftragsvergabe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Erwerb der Lizenzen von </a:t>
            </a:r>
            <a:r>
              <a:rPr lang="de-DE" dirty="0" err="1"/>
              <a:t>One</a:t>
            </a:r>
            <a:r>
              <a:rPr lang="de-DE" dirty="0"/>
              <a:t> Enterprise (IRE)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„Professional Services“ von </a:t>
            </a:r>
            <a:r>
              <a:rPr lang="de-DE" dirty="0" err="1"/>
              <a:t>One</a:t>
            </a:r>
            <a:r>
              <a:rPr lang="de-DE" dirty="0"/>
              <a:t> Enterprise (D)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Projektverlauf und Rücktritt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1185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2. Perspektive bei der Rechtsberatung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22375" y="1600201"/>
            <a:ext cx="7526338" cy="1540768"/>
          </a:xfrm>
        </p:spPr>
        <p:txBody>
          <a:bodyPr/>
          <a:lstStyle/>
          <a:p>
            <a:pPr lvl="1">
              <a:buFont typeface="Symbol" panose="05050102010706020507" pitchFamily="18" charset="2"/>
              <a:buChar char="-"/>
            </a:pPr>
            <a:r>
              <a:rPr lang="de-DE" dirty="0"/>
              <a:t>Vertragsgestaltung anlässlich Auftragsvergabe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dirty="0"/>
              <a:t>Beim gescheiterten Projekt bei unklarer Vertragslage</a:t>
            </a:r>
          </a:p>
          <a:p>
            <a:pPr>
              <a:buFont typeface="Symbol" panose="05050102010706020507" pitchFamily="18" charset="2"/>
              <a:buChar char="-"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2200" b="1" dirty="0">
                <a:latin typeface="+mj-lt"/>
                <a:ea typeface="+mj-ea"/>
                <a:cs typeface="+mj-cs"/>
              </a:rPr>
              <a:t>3.</a:t>
            </a:r>
            <a:r>
              <a:rPr lang="de-DE" sz="2100" dirty="0"/>
              <a:t> </a:t>
            </a:r>
            <a:r>
              <a:rPr lang="de-DE" sz="2200" b="1" dirty="0">
                <a:latin typeface="+mj-lt"/>
                <a:ea typeface="+mj-ea"/>
                <a:cs typeface="+mj-cs"/>
              </a:rPr>
              <a:t>Erkennbare Interessenslage für die Parteien bei</a:t>
            </a:r>
          </a:p>
          <a:p>
            <a:pPr marL="0" indent="0">
              <a:buNone/>
            </a:pPr>
            <a:r>
              <a:rPr lang="de-DE" sz="2200" b="1" dirty="0">
                <a:latin typeface="+mj-lt"/>
                <a:ea typeface="+mj-ea"/>
                <a:cs typeface="+mj-cs"/>
              </a:rPr>
              <a:t>    Vertragsabschluss</a:t>
            </a:r>
          </a:p>
          <a:p>
            <a:pPr marL="0" indent="0">
              <a:buNone/>
            </a:pPr>
            <a:endParaRPr lang="de-DE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dirty="0"/>
              <a:t>Beim Auftraggeber: „eine Lösung“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dirty="0"/>
              <a:t>Beim Auftragnehmer: Werk- oder Dienstleistung?</a:t>
            </a:r>
          </a:p>
        </p:txBody>
      </p:sp>
    </p:spTree>
    <p:extLst>
      <p:ext uri="{BB962C8B-B14F-4D97-AF65-F5344CB8AC3E}">
        <p14:creationId xmlns:p14="http://schemas.microsoft.com/office/powerpoint/2010/main" val="2701277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4. Zeitpunkt des Vertragsabschlusses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Symbol" panose="05050102010706020507" pitchFamily="18" charset="2"/>
              <a:buChar char="-"/>
            </a:pPr>
            <a:r>
              <a:rPr lang="de-DE" dirty="0"/>
              <a:t>Ausgangspunkt: Verhandlung der Lizenzbedingungen durch </a:t>
            </a:r>
            <a:r>
              <a:rPr lang="de-DE" dirty="0" err="1"/>
              <a:t>One</a:t>
            </a:r>
            <a:r>
              <a:rPr lang="de-DE" dirty="0"/>
              <a:t> Enterprise (D).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dirty="0"/>
              <a:t>Kein Lizenzerwerb ohne „Professional Services“ von  </a:t>
            </a:r>
            <a:r>
              <a:rPr lang="de-DE" dirty="0" err="1"/>
              <a:t>One</a:t>
            </a:r>
            <a:r>
              <a:rPr lang="de-DE" dirty="0"/>
              <a:t> Enterprise (D).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dirty="0"/>
              <a:t>Abschluss Rahmenlizenzvertrag plus Lizenzabruf schriftlich mit Datum mit </a:t>
            </a:r>
            <a:r>
              <a:rPr lang="de-DE" dirty="0" err="1"/>
              <a:t>One</a:t>
            </a:r>
            <a:r>
              <a:rPr lang="de-DE" dirty="0"/>
              <a:t> Enterprise (IRE) Ende Dezember.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dirty="0"/>
              <a:t>Beginn der  „Professional Services“ Anfang Januar.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dirty="0"/>
              <a:t>Kein Festschreiben, was rechtlich an Leistung geschuldet wird.</a:t>
            </a:r>
          </a:p>
          <a:p>
            <a:pPr>
              <a:buFont typeface="Symbol" panose="05050102010706020507" pitchFamily="18" charset="2"/>
              <a:buChar char="-"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Ergebnis: Zeitpunkte der Beauftragungen fallen zusammen.</a:t>
            </a:r>
          </a:p>
          <a:p>
            <a:pPr marL="0" indent="0">
              <a:buNone/>
            </a:pPr>
            <a:endParaRPr lang="de-DE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dirty="0"/>
              <a:t>Wichtig für die Frage, welche Präsentationen, Dokumente, Kor-</a:t>
            </a:r>
            <a:r>
              <a:rPr lang="de-DE" dirty="0" err="1"/>
              <a:t>respondenz</a:t>
            </a:r>
            <a:r>
              <a:rPr lang="de-DE" dirty="0"/>
              <a:t> für die Vertragszuordnung zu berücksichtigen sind.</a:t>
            </a:r>
          </a:p>
        </p:txBody>
      </p:sp>
    </p:spTree>
    <p:extLst>
      <p:ext uri="{BB962C8B-B14F-4D97-AF65-F5344CB8AC3E}">
        <p14:creationId xmlns:p14="http://schemas.microsoft.com/office/powerpoint/2010/main" val="3484970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22375" y="708025"/>
            <a:ext cx="7526338" cy="776759"/>
          </a:xfrm>
        </p:spPr>
        <p:txBody>
          <a:bodyPr/>
          <a:lstStyle/>
          <a:p>
            <a:r>
              <a:rPr lang="de-DE" dirty="0"/>
              <a:t>5. Vertragstypologische Einordnung von Software-</a:t>
            </a:r>
            <a:br>
              <a:rPr lang="de-DE" dirty="0"/>
            </a:br>
            <a:r>
              <a:rPr lang="de-DE" dirty="0"/>
              <a:t>    Projektverträgen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5.1  Was  ist ein Software-Projekt</a:t>
            </a:r>
          </a:p>
          <a:p>
            <a:pPr marL="0" indent="0">
              <a:buNone/>
            </a:pPr>
            <a:endParaRPr lang="de-DE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dirty="0"/>
              <a:t>Neuentwicklung von Individual-Software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dirty="0"/>
              <a:t>Erwerb von Lizenzen plus Installation, Implementierung plus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e-DE" dirty="0"/>
              <a:t>Anpassung auf Oberflächenebene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e-DE" dirty="0"/>
              <a:t>Anpassung in größere Tiefe, ggf. bis Programmierungsebene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dirty="0"/>
              <a:t>Erwerb von Lizenzen; getrennte Beauftragung von </a:t>
            </a:r>
            <a:r>
              <a:rPr lang="de-DE" dirty="0" err="1"/>
              <a:t>Dienstleistun</a:t>
            </a:r>
            <a:r>
              <a:rPr lang="de-DE" dirty="0"/>
              <a:t>-gen anlässlich des Projektes</a:t>
            </a:r>
          </a:p>
          <a:p>
            <a:pPr lvl="1">
              <a:buFont typeface="Symbol" panose="05050102010706020507" pitchFamily="18" charset="2"/>
              <a:buChar char="-"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Frage danach, ob der Auftragnehmer etwas Gestaltendes, Planen-des, Schaffendes leistet, also Konzept, Projektmanagement, </a:t>
            </a:r>
            <a:r>
              <a:rPr lang="de-DE" dirty="0" err="1"/>
              <a:t>Ge-staltung</a:t>
            </a:r>
            <a:r>
              <a:rPr lang="de-DE" dirty="0"/>
              <a:t> für eine Umsetzung, Lösungen/Teillösungen, </a:t>
            </a:r>
            <a:r>
              <a:rPr lang="de-DE" dirty="0" err="1"/>
              <a:t>Programmie</a:t>
            </a:r>
            <a:r>
              <a:rPr lang="de-DE" dirty="0"/>
              <a:t>-rungen</a:t>
            </a:r>
          </a:p>
        </p:txBody>
      </p:sp>
    </p:spTree>
    <p:extLst>
      <p:ext uri="{BB962C8B-B14F-4D97-AF65-F5344CB8AC3E}">
        <p14:creationId xmlns:p14="http://schemas.microsoft.com/office/powerpoint/2010/main" val="4079736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5.2   „Kauf von Lizenzen“</a:t>
            </a:r>
          </a:p>
          <a:p>
            <a:pPr marL="0" indent="0">
              <a:buNone/>
            </a:pPr>
            <a:endParaRPr lang="de-DE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dirty="0"/>
              <a:t>Überlassung auf Dauer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dirty="0"/>
              <a:t>Einmalvergütung, auch in Raten</a:t>
            </a:r>
          </a:p>
          <a:p>
            <a:pPr lvl="1">
              <a:buFont typeface="Symbol" panose="05050102010706020507" pitchFamily="18" charset="2"/>
              <a:buChar char="-"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Rechtsprechung und Literatur weitgehend einig: 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Anwendbarkeit des Kaufrechts</a:t>
            </a:r>
          </a:p>
        </p:txBody>
      </p:sp>
    </p:spTree>
    <p:extLst>
      <p:ext uri="{BB962C8B-B14F-4D97-AF65-F5344CB8AC3E}">
        <p14:creationId xmlns:p14="http://schemas.microsoft.com/office/powerpoint/2010/main" val="667242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5.3  Werklieferungsvertrag, § 651 BGB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„Auf einem Vertrag, der die Lieferung herzustellender oder zu erzeugender beweglicher Sachen zum Gegenstand hat, finden die Vorschriften über den Kauf Anwendung.“, § 651 S.1 BGB, in der Fassung der Schuldrechtsnovelle 2002.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dirty="0"/>
              <a:t>Sacheigenschaft von Software: Rechtsprechung: wird wie eine Sache behandelt.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dirty="0"/>
              <a:t>Kann die Anpassung von Software, die über eine Installation und Implementierung hinausgeht, unter § 651 BGB subsumiert wer-den?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dirty="0" err="1"/>
              <a:t>Beck‘sches</a:t>
            </a:r>
            <a:r>
              <a:rPr lang="de-DE" dirty="0"/>
              <a:t> Mandatshandbuch IT-Recht (2011) und Schneider/ Graf von Westphalen, „Software-Erstellungsverträge“ (2014) zur Übersicht zu Rechtsprechung und Literatur.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dirty="0"/>
              <a:t>Fragestellung hier: Führt das Mehr über den Lizenzerwerb hinaus dazu, dass dieses „Mehr“ allein oder gemeinsam mit der Lizenz zu einer Erfolgshaftung nach Werkvertragsrecht führt?</a:t>
            </a:r>
          </a:p>
        </p:txBody>
      </p:sp>
    </p:spTree>
    <p:extLst>
      <p:ext uri="{BB962C8B-B14F-4D97-AF65-F5344CB8AC3E}">
        <p14:creationId xmlns:p14="http://schemas.microsoft.com/office/powerpoint/2010/main" val="2661499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Fortsetzung 1 zu Ziffer 5.3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Dienstleistung und Software-technische Lösung</a:t>
            </a:r>
          </a:p>
          <a:p>
            <a:pPr marL="0" indent="0">
              <a:buNone/>
            </a:pP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Autorinnen des Literaturhinweises: deutlicher Schwerpunkt „Dienstleistung“. Viele unternehmensspezifische Besonderheiten beim AG; AN hat kein Einfluss darauf; Mitwirkungspflichten des AG, insbesondere bei modernen Programmierungsmethoden.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Dagegen: Planungssicherheit beim AG; Suche nach einer </a:t>
            </a:r>
            <a:r>
              <a:rPr lang="de-DE" dirty="0" err="1"/>
              <a:t>Lö-sung</a:t>
            </a:r>
            <a:r>
              <a:rPr lang="de-DE" dirty="0"/>
              <a:t>; Standard-Software ist ein Tool (Werkzeug) für die </a:t>
            </a:r>
            <a:r>
              <a:rPr lang="de-DE" dirty="0" err="1"/>
              <a:t>ge</a:t>
            </a:r>
            <a:r>
              <a:rPr lang="de-DE" dirty="0"/>
              <a:t>-suchte Lösung; gesetzgeberische Entscheidung, dass der AG eines individuell geplanten Werkes einen Erfolg erwarten darf.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Wenn der „Erfolg“ nicht abbedungen ist, geht die Tendenz zum Werkvertrag.</a:t>
            </a:r>
          </a:p>
        </p:txBody>
      </p:sp>
    </p:spTree>
    <p:extLst>
      <p:ext uri="{BB962C8B-B14F-4D97-AF65-F5344CB8AC3E}">
        <p14:creationId xmlns:p14="http://schemas.microsoft.com/office/powerpoint/2010/main" val="3027404897"/>
      </p:ext>
    </p:extLst>
  </p:cSld>
  <p:clrMapOvr>
    <a:masterClrMapping/>
  </p:clrMapOvr>
</p:sld>
</file>

<file path=ppt/theme/theme1.xml><?xml version="1.0" encoding="utf-8"?>
<a:theme xmlns:a="http://schemas.openxmlformats.org/drawingml/2006/main" name="dsri-herbstakademie_2015">
  <a:themeElements>
    <a:clrScheme name="Larissa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-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rissa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dsri-herbstakademie_2015</Template>
  <TotalTime>0</TotalTime>
  <Words>1254</Words>
  <Application>Microsoft Office PowerPoint</Application>
  <PresentationFormat>Bildschirmpräsentation (4:3)</PresentationFormat>
  <Paragraphs>135</Paragraphs>
  <Slides>17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3" baseType="lpstr">
      <vt:lpstr>Arial</vt:lpstr>
      <vt:lpstr>Calibri</vt:lpstr>
      <vt:lpstr>Symbol</vt:lpstr>
      <vt:lpstr>Webdings</vt:lpstr>
      <vt:lpstr>Wingdings</vt:lpstr>
      <vt:lpstr>dsri-herbstakademie_2015</vt:lpstr>
      <vt:lpstr>Software-Projektverträge: Werk- oder Dienstverträge?</vt:lpstr>
      <vt:lpstr>Übersicht</vt:lpstr>
      <vt:lpstr>1. Der Fall „Unternehmens-Software Easy Use“</vt:lpstr>
      <vt:lpstr>2. Perspektive bei der Rechtsberatung </vt:lpstr>
      <vt:lpstr>4. Zeitpunkt des Vertragsabschlusses</vt:lpstr>
      <vt:lpstr>5. Vertragstypologische Einordnung von Software-     Projektverträgen</vt:lpstr>
      <vt:lpstr>PowerPoint-Präsentation</vt:lpstr>
      <vt:lpstr>5.3  Werklieferungsvertrag, § 651 BGB</vt:lpstr>
      <vt:lpstr>Fortsetzung 1 zu Ziffer 5.3</vt:lpstr>
      <vt:lpstr>Fortsetzung 2 zu Ziffer 5.3</vt:lpstr>
      <vt:lpstr>Fortsetzung 3 zu Ziffer 5.3</vt:lpstr>
      <vt:lpstr>Fortsetzung 4 zu Ziffer 5.3</vt:lpstr>
      <vt:lpstr>Fortsetzung 5 zu Ziffer 5.3</vt:lpstr>
      <vt:lpstr>Fortsetzung 6 zu Ziffer 5.3</vt:lpstr>
      <vt:lpstr>Fortsetzung 7 zu Ziffer 5.3</vt:lpstr>
      <vt:lpstr>6. Fazit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>Folienvorlage</dc:subject>
  <dc:creator>SEKR</dc:creator>
  <dc:description>Diese Folienvorlage beinhaltet einen Folienmaster und einen Titelmaster. Bitte Ändern Sie Ihren Namen unter Ansicht-&gt;Master-&gt;Folienmaster und geben dort noch die Gesamtzahl der Folien in der Fußnote an. Die aktuelle Folie wird automatisch ermittelt.</dc:description>
  <cp:lastModifiedBy>Oliver Habel</cp:lastModifiedBy>
  <cp:revision>47</cp:revision>
  <cp:lastPrinted>2015-08-12T11:27:16Z</cp:lastPrinted>
  <dcterms:created xsi:type="dcterms:W3CDTF">2015-06-29T09:24:02Z</dcterms:created>
  <dcterms:modified xsi:type="dcterms:W3CDTF">2024-08-13T08:59:25Z</dcterms:modified>
</cp:coreProperties>
</file>